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grandir Bold" charset="1" panose="00000800000000000000"/>
      <p:regular r:id="rId14"/>
    </p:embeddedFont>
    <p:embeddedFont>
      <p:font typeface="Agrandir" charset="1" panose="00000500000000000000"/>
      <p:regular r:id="rId15"/>
    </p:embeddedFont>
    <p:embeddedFont>
      <p:font typeface="Agrandir Medium" charset="1" panose="00000600000000000000"/>
      <p:regular r:id="rId16"/>
    </p:embeddedFont>
    <p:embeddedFont>
      <p:font typeface="Montserrat" charset="1" panose="00000500000000000000"/>
      <p:regular r:id="rId17"/>
    </p:embeddedFont>
    <p:embeddedFont>
      <p:font typeface="Montserrat Medium" charset="1" panose="000006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jpeg" Type="http://schemas.openxmlformats.org/officeDocument/2006/relationships/image"/><Relationship Id="rId20" Target="../media/image19.svg" Type="http://schemas.openxmlformats.org/officeDocument/2006/relationships/image"/><Relationship Id="rId21" Target="../media/image20.png" Type="http://schemas.openxmlformats.org/officeDocument/2006/relationships/image"/><Relationship Id="rId22" Target="../media/image21.svg" Type="http://schemas.openxmlformats.org/officeDocument/2006/relationships/image"/><Relationship Id="rId23" Target="../media/image22.png" Type="http://schemas.openxmlformats.org/officeDocument/2006/relationships/image"/><Relationship Id="rId24" Target="../media/image23.svg" Type="http://schemas.openxmlformats.org/officeDocument/2006/relationships/image"/><Relationship Id="rId25" Target="../media/image24.png" Type="http://schemas.openxmlformats.org/officeDocument/2006/relationships/image"/><Relationship Id="rId26" Target="../media/image25.svg" Type="http://schemas.openxmlformats.org/officeDocument/2006/relationships/image"/><Relationship Id="rId27" Target="../media/image26.png" Type="http://schemas.openxmlformats.org/officeDocument/2006/relationships/image"/><Relationship Id="rId28" Target="../media/image27.sv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svg" Type="http://schemas.openxmlformats.org/officeDocument/2006/relationships/image"/><Relationship Id="rId11" Target="../media/image37.png" Type="http://schemas.openxmlformats.org/officeDocument/2006/relationships/image"/><Relationship Id="rId12" Target="../media/image38.svg" Type="http://schemas.openxmlformats.org/officeDocument/2006/relationships/image"/><Relationship Id="rId2" Target="../media/image28.jpeg" Type="http://schemas.openxmlformats.org/officeDocument/2006/relationships/imag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1.png" Type="http://schemas.openxmlformats.org/officeDocument/2006/relationships/image"/><Relationship Id="rId6" Target="../media/image32.sv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Relationship Id="rId9" Target="../media/image3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34198" y="-1294275"/>
            <a:ext cx="2832552" cy="2588549"/>
          </a:xfrm>
          <a:custGeom>
            <a:avLst/>
            <a:gdLst/>
            <a:ahLst/>
            <a:cxnLst/>
            <a:rect r="r" b="b" t="t" l="l"/>
            <a:pathLst>
              <a:path h="2588549" w="2832552">
                <a:moveTo>
                  <a:pt x="0" y="0"/>
                </a:moveTo>
                <a:lnTo>
                  <a:pt x="2832551" y="0"/>
                </a:lnTo>
                <a:lnTo>
                  <a:pt x="2832551" y="2588550"/>
                </a:lnTo>
                <a:lnTo>
                  <a:pt x="0" y="25885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43507" y="-689971"/>
            <a:ext cx="2803900" cy="2414053"/>
          </a:xfrm>
          <a:custGeom>
            <a:avLst/>
            <a:gdLst/>
            <a:ahLst/>
            <a:cxnLst/>
            <a:rect r="r" b="b" t="t" l="l"/>
            <a:pathLst>
              <a:path h="2414053" w="2803900">
                <a:moveTo>
                  <a:pt x="0" y="0"/>
                </a:moveTo>
                <a:lnTo>
                  <a:pt x="2803900" y="0"/>
                </a:lnTo>
                <a:lnTo>
                  <a:pt x="2803900" y="2414053"/>
                </a:lnTo>
                <a:lnTo>
                  <a:pt x="0" y="24140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259300" y="5033991"/>
            <a:ext cx="2138114" cy="2604359"/>
          </a:xfrm>
          <a:custGeom>
            <a:avLst/>
            <a:gdLst/>
            <a:ahLst/>
            <a:cxnLst/>
            <a:rect r="r" b="b" t="t" l="l"/>
            <a:pathLst>
              <a:path h="2604359" w="2138114">
                <a:moveTo>
                  <a:pt x="0" y="0"/>
                </a:moveTo>
                <a:lnTo>
                  <a:pt x="2138114" y="0"/>
                </a:lnTo>
                <a:lnTo>
                  <a:pt x="2138114" y="2604359"/>
                </a:lnTo>
                <a:lnTo>
                  <a:pt x="0" y="26043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030548" y="-1293994"/>
            <a:ext cx="2465343" cy="2588269"/>
          </a:xfrm>
          <a:custGeom>
            <a:avLst/>
            <a:gdLst/>
            <a:ahLst/>
            <a:cxnLst/>
            <a:rect r="r" b="b" t="t" l="l"/>
            <a:pathLst>
              <a:path h="2588269" w="2465343">
                <a:moveTo>
                  <a:pt x="0" y="0"/>
                </a:moveTo>
                <a:lnTo>
                  <a:pt x="2465343" y="0"/>
                </a:lnTo>
                <a:lnTo>
                  <a:pt x="2465343" y="2588269"/>
                </a:lnTo>
                <a:lnTo>
                  <a:pt x="0" y="258826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592203" y="8606204"/>
            <a:ext cx="2417143" cy="2315806"/>
          </a:xfrm>
          <a:custGeom>
            <a:avLst/>
            <a:gdLst/>
            <a:ahLst/>
            <a:cxnLst/>
            <a:rect r="r" b="b" t="t" l="l"/>
            <a:pathLst>
              <a:path h="2315806" w="2417143">
                <a:moveTo>
                  <a:pt x="0" y="0"/>
                </a:moveTo>
                <a:lnTo>
                  <a:pt x="2417143" y="0"/>
                </a:lnTo>
                <a:lnTo>
                  <a:pt x="2417143" y="2315806"/>
                </a:lnTo>
                <a:lnTo>
                  <a:pt x="0" y="231580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036878" y="3225785"/>
            <a:ext cx="3065578" cy="2711086"/>
          </a:xfrm>
          <a:custGeom>
            <a:avLst/>
            <a:gdLst/>
            <a:ahLst/>
            <a:cxnLst/>
            <a:rect r="r" b="b" t="t" l="l"/>
            <a:pathLst>
              <a:path h="2711086" w="3065578">
                <a:moveTo>
                  <a:pt x="0" y="0"/>
                </a:moveTo>
                <a:lnTo>
                  <a:pt x="3065578" y="0"/>
                </a:lnTo>
                <a:lnTo>
                  <a:pt x="3065578" y="2711085"/>
                </a:lnTo>
                <a:lnTo>
                  <a:pt x="0" y="271108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916995" y="7638350"/>
            <a:ext cx="2882762" cy="3283660"/>
          </a:xfrm>
          <a:custGeom>
            <a:avLst/>
            <a:gdLst/>
            <a:ahLst/>
            <a:cxnLst/>
            <a:rect r="r" b="b" t="t" l="l"/>
            <a:pathLst>
              <a:path h="3283660" w="2882762">
                <a:moveTo>
                  <a:pt x="0" y="0"/>
                </a:moveTo>
                <a:lnTo>
                  <a:pt x="2882761" y="0"/>
                </a:lnTo>
                <a:lnTo>
                  <a:pt x="2882761" y="3283660"/>
                </a:lnTo>
                <a:lnTo>
                  <a:pt x="0" y="328366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858779" y="8450325"/>
            <a:ext cx="2163234" cy="3572134"/>
          </a:xfrm>
          <a:custGeom>
            <a:avLst/>
            <a:gdLst/>
            <a:ahLst/>
            <a:cxnLst/>
            <a:rect r="r" b="b" t="t" l="l"/>
            <a:pathLst>
              <a:path h="3572134" w="2163234">
                <a:moveTo>
                  <a:pt x="0" y="0"/>
                </a:moveTo>
                <a:lnTo>
                  <a:pt x="2163234" y="0"/>
                </a:lnTo>
                <a:lnTo>
                  <a:pt x="2163234" y="3572134"/>
                </a:lnTo>
                <a:lnTo>
                  <a:pt x="0" y="357213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916995" y="-689971"/>
            <a:ext cx="2379176" cy="3224668"/>
          </a:xfrm>
          <a:custGeom>
            <a:avLst/>
            <a:gdLst/>
            <a:ahLst/>
            <a:cxnLst/>
            <a:rect r="r" b="b" t="t" l="l"/>
            <a:pathLst>
              <a:path h="3224668" w="2379176">
                <a:moveTo>
                  <a:pt x="0" y="0"/>
                </a:moveTo>
                <a:lnTo>
                  <a:pt x="2379175" y="0"/>
                </a:lnTo>
                <a:lnTo>
                  <a:pt x="2379175" y="3224668"/>
                </a:lnTo>
                <a:lnTo>
                  <a:pt x="0" y="3224668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3892554" y="9046259"/>
            <a:ext cx="2647404" cy="2079468"/>
          </a:xfrm>
          <a:custGeom>
            <a:avLst/>
            <a:gdLst/>
            <a:ahLst/>
            <a:cxnLst/>
            <a:rect r="r" b="b" t="t" l="l"/>
            <a:pathLst>
              <a:path h="2079468" w="2647404">
                <a:moveTo>
                  <a:pt x="0" y="0"/>
                </a:moveTo>
                <a:lnTo>
                  <a:pt x="2647404" y="0"/>
                </a:lnTo>
                <a:lnTo>
                  <a:pt x="2647404" y="2079468"/>
                </a:lnTo>
                <a:lnTo>
                  <a:pt x="0" y="2079468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7579615" y="2049544"/>
            <a:ext cx="1442398" cy="2352482"/>
          </a:xfrm>
          <a:custGeom>
            <a:avLst/>
            <a:gdLst/>
            <a:ahLst/>
            <a:cxnLst/>
            <a:rect r="r" b="b" t="t" l="l"/>
            <a:pathLst>
              <a:path h="2352482" w="1442398">
                <a:moveTo>
                  <a:pt x="0" y="0"/>
                </a:moveTo>
                <a:lnTo>
                  <a:pt x="1442398" y="0"/>
                </a:lnTo>
                <a:lnTo>
                  <a:pt x="1442398" y="2352482"/>
                </a:lnTo>
                <a:lnTo>
                  <a:pt x="0" y="2352482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2032490">
            <a:off x="5423388" y="-1980819"/>
            <a:ext cx="4703437" cy="4114800"/>
          </a:xfrm>
          <a:custGeom>
            <a:avLst/>
            <a:gdLst/>
            <a:ahLst/>
            <a:cxnLst/>
            <a:rect r="r" b="b" t="t" l="l"/>
            <a:pathLst>
              <a:path h="4114800" w="4703437">
                <a:moveTo>
                  <a:pt x="0" y="0"/>
                </a:moveTo>
                <a:lnTo>
                  <a:pt x="4703438" y="0"/>
                </a:lnTo>
                <a:lnTo>
                  <a:pt x="470343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8501928" y="8884186"/>
            <a:ext cx="4302387" cy="4075647"/>
          </a:xfrm>
          <a:custGeom>
            <a:avLst/>
            <a:gdLst/>
            <a:ahLst/>
            <a:cxnLst/>
            <a:rect r="r" b="b" t="t" l="l"/>
            <a:pathLst>
              <a:path h="4075647" w="4302387">
                <a:moveTo>
                  <a:pt x="0" y="0"/>
                </a:moveTo>
                <a:lnTo>
                  <a:pt x="4302387" y="0"/>
                </a:lnTo>
                <a:lnTo>
                  <a:pt x="4302387" y="4075647"/>
                </a:lnTo>
                <a:lnTo>
                  <a:pt x="0" y="4075647"/>
                </a:lnTo>
                <a:lnTo>
                  <a:pt x="0" y="0"/>
                </a:lnTo>
                <a:close/>
              </a:path>
            </a:pathLst>
          </a:custGeom>
          <a:blipFill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708982" y="2258207"/>
            <a:ext cx="12870036" cy="2962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486"/>
              </a:lnSpc>
              <a:spcBef>
                <a:spcPct val="0"/>
              </a:spcBef>
            </a:pPr>
            <a:r>
              <a:rPr lang="en-US" b="true" sz="9800" spc="-343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Gemini Pro Financial Decoder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919147" y="4990444"/>
            <a:ext cx="10449705" cy="286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50"/>
              </a:lnSpc>
            </a:pPr>
            <a:r>
              <a:rPr lang="en-US" sz="5000" spc="-175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By:</a:t>
            </a:r>
          </a:p>
          <a:p>
            <a:pPr algn="ctr">
              <a:lnSpc>
                <a:spcPts val="5350"/>
              </a:lnSpc>
            </a:pPr>
            <a:r>
              <a:rPr lang="en-US" sz="5000" spc="-175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Sai Harshitha</a:t>
            </a:r>
          </a:p>
          <a:p>
            <a:pPr algn="ctr">
              <a:lnSpc>
                <a:spcPts val="5350"/>
              </a:lnSpc>
            </a:pPr>
            <a:r>
              <a:rPr lang="en-US" sz="5000" spc="-175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Akshaya</a:t>
            </a:r>
          </a:p>
          <a:p>
            <a:pPr algn="ctr" marL="0" indent="0" lvl="0">
              <a:lnSpc>
                <a:spcPts val="5350"/>
              </a:lnSpc>
              <a:spcBef>
                <a:spcPct val="0"/>
              </a:spcBef>
            </a:pPr>
            <a:r>
              <a:rPr lang="en-US" sz="5000" spc="-175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Tejaswi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09700" y="2205477"/>
            <a:ext cx="9290033" cy="1245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36"/>
              </a:lnSpc>
            </a:pPr>
            <a:r>
              <a:rPr lang="en-US" b="true" sz="7200" spc="-252">
                <a:solidFill>
                  <a:srgbClr val="FFFFFF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Project Purpose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09700" y="4244340"/>
            <a:ext cx="7512993" cy="1769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4"/>
              </a:lnSpc>
            </a:pPr>
            <a:r>
              <a:rPr lang="en-US" sz="2099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Decode complex financial reports.</a:t>
            </a:r>
          </a:p>
          <a:p>
            <a:pPr algn="l">
              <a:lnSpc>
                <a:spcPts val="2969"/>
              </a:lnSpc>
            </a:pPr>
          </a:p>
          <a:p>
            <a:pPr algn="l">
              <a:lnSpc>
                <a:spcPts val="2834"/>
              </a:lnSpc>
            </a:pPr>
            <a:r>
              <a:rPr lang="en-US" sz="2099" spc="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Provide quick insights and reduce manual analysis effort.</a:t>
            </a:r>
          </a:p>
          <a:p>
            <a:pPr algn="l" marL="0" indent="0" lvl="0">
              <a:lnSpc>
                <a:spcPts val="2834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699733" y="1956561"/>
            <a:ext cx="5595699" cy="6373878"/>
          </a:xfrm>
          <a:custGeom>
            <a:avLst/>
            <a:gdLst/>
            <a:ahLst/>
            <a:cxnLst/>
            <a:rect r="r" b="b" t="t" l="l"/>
            <a:pathLst>
              <a:path h="6373878" w="5595699">
                <a:moveTo>
                  <a:pt x="0" y="0"/>
                </a:moveTo>
                <a:lnTo>
                  <a:pt x="5595698" y="0"/>
                </a:lnTo>
                <a:lnTo>
                  <a:pt x="5595698" y="6373878"/>
                </a:lnTo>
                <a:lnTo>
                  <a:pt x="0" y="63738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48050" y="1773329"/>
            <a:ext cx="11191900" cy="2273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6"/>
              </a:lnSpc>
            </a:pPr>
            <a:r>
              <a:rPr lang="en-US" sz="7200" spc="-252">
                <a:solidFill>
                  <a:srgbClr val="60AA82"/>
                </a:solidFill>
                <a:latin typeface="Agrandir"/>
                <a:ea typeface="Agrandir"/>
                <a:cs typeface="Agrandir"/>
                <a:sym typeface="Agrandir"/>
              </a:rPr>
              <a:t>Project Overview &amp; </a:t>
            </a:r>
          </a:p>
          <a:p>
            <a:pPr algn="ctr" marL="0" indent="0" lvl="0">
              <a:lnSpc>
                <a:spcPts val="8136"/>
              </a:lnSpc>
              <a:spcBef>
                <a:spcPct val="0"/>
              </a:spcBef>
            </a:pPr>
            <a:r>
              <a:rPr lang="en-US" sz="7200" spc="-252">
                <a:solidFill>
                  <a:srgbClr val="60AA82"/>
                </a:solidFill>
                <a:latin typeface="Agrandir"/>
                <a:ea typeface="Agrandir"/>
                <a:cs typeface="Agrandir"/>
                <a:sym typeface="Agrandir"/>
              </a:rPr>
              <a:t>Objectives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35820" y="4997617"/>
            <a:ext cx="4395655" cy="1120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4"/>
              </a:lnSpc>
            </a:pPr>
            <a:r>
              <a:rPr lang="en-US" sz="3800" b="true">
                <a:solidFill>
                  <a:srgbClr val="60AA82"/>
                </a:solidFill>
                <a:latin typeface="Agrandir Bold"/>
                <a:ea typeface="Agrandir Bold"/>
                <a:cs typeface="Agrandir Bold"/>
                <a:sym typeface="Agrandir Bold"/>
              </a:rPr>
              <a:t>Decoding Financial Reports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264360" y="4997617"/>
            <a:ext cx="3826066" cy="1120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4"/>
              </a:lnSpc>
            </a:pPr>
            <a:r>
              <a:rPr lang="en-US" sz="3800" b="true">
                <a:solidFill>
                  <a:srgbClr val="60AA82"/>
                </a:solidFill>
                <a:latin typeface="Agrandir Bold"/>
                <a:ea typeface="Agrandir Bold"/>
                <a:cs typeface="Agrandir Bold"/>
                <a:sym typeface="Agrandir Bold"/>
              </a:rPr>
              <a:t>AI-Driven Summarization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476554" y="5045242"/>
            <a:ext cx="502056" cy="50205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0AA82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77672" y="5079508"/>
            <a:ext cx="502056" cy="50205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0AA8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35820" y="6325659"/>
            <a:ext cx="3257484" cy="1760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40"/>
              </a:lnSpc>
            </a:pPr>
            <a:r>
              <a:rPr lang="en-US" sz="15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Decodes complex financial reports.</a:t>
            </a:r>
          </a:p>
          <a:p>
            <a:pPr algn="l">
              <a:lnSpc>
                <a:spcPts val="2340"/>
              </a:lnSpc>
            </a:pPr>
          </a:p>
          <a:p>
            <a:pPr algn="l">
              <a:lnSpc>
                <a:spcPts val="2340"/>
              </a:lnSpc>
            </a:pPr>
            <a:r>
              <a:rPr lang="en-US" sz="15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Supports multiple file formats: PDF, CSV, Excel, and images.</a:t>
            </a:r>
          </a:p>
          <a:p>
            <a:pPr algn="l">
              <a:lnSpc>
                <a:spcPts val="234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7264360" y="6386398"/>
            <a:ext cx="3257484" cy="1760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40"/>
              </a:lnSpc>
            </a:pPr>
            <a:r>
              <a:rPr lang="en-US" sz="15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Summarizes key financial metrics using AI (Google Gemini).</a:t>
            </a:r>
          </a:p>
          <a:p>
            <a:pPr algn="l">
              <a:lnSpc>
                <a:spcPts val="2340"/>
              </a:lnSpc>
            </a:pPr>
          </a:p>
          <a:p>
            <a:pPr algn="l">
              <a:lnSpc>
                <a:spcPts val="2340"/>
              </a:lnSpc>
            </a:pPr>
            <a:r>
              <a:rPr lang="en-US" sz="15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Extracts financial data for quick insights.</a:t>
            </a:r>
          </a:p>
          <a:p>
            <a:pPr algn="l">
              <a:lnSpc>
                <a:spcPts val="234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3506974" y="5061610"/>
            <a:ext cx="4109553" cy="1120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4"/>
              </a:lnSpc>
            </a:pPr>
            <a:r>
              <a:rPr lang="en-US" sz="3800" b="true">
                <a:solidFill>
                  <a:srgbClr val="60AA82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Interactive Data Visualization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2719168" y="5143500"/>
            <a:ext cx="502056" cy="502056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0AA82"/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3506974" y="6325659"/>
            <a:ext cx="3489836" cy="188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6"/>
              </a:lnSpc>
            </a:pPr>
            <a:r>
              <a:rPr lang="en-US" sz="1606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Creates interactive data visualizations using charts (Plotly).</a:t>
            </a:r>
          </a:p>
          <a:p>
            <a:pPr algn="l">
              <a:lnSpc>
                <a:spcPts val="2506"/>
              </a:lnSpc>
            </a:pPr>
            <a:r>
              <a:rPr lang="en-US" sz="1606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Enhances user experience by reducing manual analysis effort.</a:t>
            </a:r>
          </a:p>
          <a:p>
            <a:pPr algn="l">
              <a:lnSpc>
                <a:spcPts val="2506"/>
              </a:lnSpc>
            </a:pP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2313073" y="-1659845"/>
            <a:ext cx="2975403" cy="3123761"/>
          </a:xfrm>
          <a:custGeom>
            <a:avLst/>
            <a:gdLst/>
            <a:ahLst/>
            <a:cxnLst/>
            <a:rect r="r" b="b" t="t" l="l"/>
            <a:pathLst>
              <a:path h="3123761" w="2975403">
                <a:moveTo>
                  <a:pt x="0" y="0"/>
                </a:moveTo>
                <a:lnTo>
                  <a:pt x="2975403" y="0"/>
                </a:lnTo>
                <a:lnTo>
                  <a:pt x="2975403" y="3123761"/>
                </a:lnTo>
                <a:lnTo>
                  <a:pt x="0" y="3123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-1791584" y="7790604"/>
            <a:ext cx="3427404" cy="3031072"/>
          </a:xfrm>
          <a:custGeom>
            <a:avLst/>
            <a:gdLst/>
            <a:ahLst/>
            <a:cxnLst/>
            <a:rect r="r" b="b" t="t" l="l"/>
            <a:pathLst>
              <a:path h="3031072" w="3427404">
                <a:moveTo>
                  <a:pt x="0" y="0"/>
                </a:moveTo>
                <a:lnTo>
                  <a:pt x="3427404" y="0"/>
                </a:lnTo>
                <a:lnTo>
                  <a:pt x="3427404" y="3031072"/>
                </a:lnTo>
                <a:lnTo>
                  <a:pt x="0" y="30310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6858779" y="7790604"/>
            <a:ext cx="2163234" cy="3572134"/>
          </a:xfrm>
          <a:custGeom>
            <a:avLst/>
            <a:gdLst/>
            <a:ahLst/>
            <a:cxnLst/>
            <a:rect r="r" b="b" t="t" l="l"/>
            <a:pathLst>
              <a:path h="3572134" w="2163234">
                <a:moveTo>
                  <a:pt x="0" y="0"/>
                </a:moveTo>
                <a:lnTo>
                  <a:pt x="2163234" y="0"/>
                </a:lnTo>
                <a:lnTo>
                  <a:pt x="2163234" y="3572135"/>
                </a:lnTo>
                <a:lnTo>
                  <a:pt x="0" y="357213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-749865" y="-587294"/>
            <a:ext cx="2636713" cy="3573727"/>
          </a:xfrm>
          <a:custGeom>
            <a:avLst/>
            <a:gdLst/>
            <a:ahLst/>
            <a:cxnLst/>
            <a:rect r="r" b="b" t="t" l="l"/>
            <a:pathLst>
              <a:path h="3573727" w="2636713">
                <a:moveTo>
                  <a:pt x="0" y="0"/>
                </a:moveTo>
                <a:lnTo>
                  <a:pt x="2636713" y="0"/>
                </a:lnTo>
                <a:lnTo>
                  <a:pt x="2636713" y="3573727"/>
                </a:lnTo>
                <a:lnTo>
                  <a:pt x="0" y="35737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6425218" y="606167"/>
            <a:ext cx="3030355" cy="2380266"/>
          </a:xfrm>
          <a:custGeom>
            <a:avLst/>
            <a:gdLst/>
            <a:ahLst/>
            <a:cxnLst/>
            <a:rect r="r" b="b" t="t" l="l"/>
            <a:pathLst>
              <a:path h="2380266" w="3030355">
                <a:moveTo>
                  <a:pt x="0" y="0"/>
                </a:moveTo>
                <a:lnTo>
                  <a:pt x="3030355" y="0"/>
                </a:lnTo>
                <a:lnTo>
                  <a:pt x="3030355" y="2380266"/>
                </a:lnTo>
                <a:lnTo>
                  <a:pt x="0" y="238026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4419" y="1340665"/>
            <a:ext cx="16159162" cy="985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2"/>
              </a:lnSpc>
            </a:pPr>
            <a:r>
              <a:rPr lang="en-US" b="true" sz="5900" spc="-312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Technologies &amp; Tools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00138" y="2716984"/>
            <a:ext cx="7920266" cy="2991887"/>
            <a:chOff x="0" y="0"/>
            <a:chExt cx="2263664" cy="8551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AADBC0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267596" y="2716984"/>
            <a:ext cx="7920266" cy="2991887"/>
            <a:chOff x="0" y="0"/>
            <a:chExt cx="2263664" cy="8551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83C6A2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00138" y="5911395"/>
            <a:ext cx="7920266" cy="2991887"/>
            <a:chOff x="0" y="0"/>
            <a:chExt cx="2263664" cy="8551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83C6A2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267596" y="5911395"/>
            <a:ext cx="7920266" cy="2991887"/>
            <a:chOff x="0" y="0"/>
            <a:chExt cx="2263664" cy="85510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AADBC0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724130" y="3998696"/>
            <a:ext cx="6672281" cy="1972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FastAPI: Building RESTful APIs for efficient data handling.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Uvicorn: ASGI server for running the FastAPI application.</a:t>
            </a:r>
          </a:p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511783" y="3223012"/>
            <a:ext cx="7096975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Backend Frameworks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891589" y="3998696"/>
            <a:ext cx="6672281" cy="1171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Pandas: For data manipulation and analysis.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pdfplumber: Extracts tables and text from PDF files.</a:t>
            </a:r>
          </a:p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9679242" y="3223012"/>
            <a:ext cx="7096975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Data Processing Libraries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891589" y="7180628"/>
            <a:ext cx="6672281" cy="1572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React: For building a responsive user interface.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Material-UI: Provides modern design components for the frontend.</a:t>
            </a:r>
          </a:p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9437700" y="6404943"/>
            <a:ext cx="7580058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Frontend Frameworks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724130" y="7180628"/>
            <a:ext cx="6672281" cy="771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Google Generative AI (Gemini): Utilized for AI-based summarization of financial data.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11783" y="6404943"/>
            <a:ext cx="7096975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AI Integration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900201" y="866775"/>
            <a:ext cx="10487599" cy="886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03"/>
              </a:lnSpc>
            </a:pPr>
            <a:r>
              <a:rPr lang="en-US" b="true" sz="4799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System Architecture &amp; Data Flow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500303"/>
            <a:ext cx="16381725" cy="616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700"/>
              </a:lnSpc>
              <a:buAutoNum type="arabicPeriod" startAt="1"/>
            </a:pPr>
            <a:r>
              <a:rPr lang="en-US" sz="2000" spc="1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User Interaction - Users upload financial reports through the React frontend. The interface is designed for ease of use, allowing for quick file submissions.</a:t>
            </a: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  <a:r>
              <a:rPr lang="en-US" sz="2000" spc="1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2. Frontend Communication - The frontend communicates with the FastAPI backend via REST API calls. This interaction facilitates the transfer of uploaded files for processing.</a:t>
            </a: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  <a:r>
              <a:rPr lang="en-US" sz="2000" spc="1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3. Data Extraction - The backend extracts data from various file formats using tools like pdfplumber and Pandas. This step ensures that relevant financial information is captured accurately.</a:t>
            </a: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  <a:r>
              <a:rPr lang="en-US" sz="2000" spc="1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4. AI Summarization - Extracted data is summarized using Google Gemini AI. This process generates concise insights from the complex financial data.</a:t>
            </a: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  <a:spcBef>
                <a:spcPct val="0"/>
              </a:spcBef>
            </a:pPr>
            <a:r>
              <a:rPr lang="en-US" sz="2000" spc="1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5. Data Visualization - The summarized data is visualized using Plotly, creating interactive charts. Users can view these visualizations directly in the frontend for better analysis.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225136" y="4995333"/>
            <a:ext cx="6747024" cy="4262967"/>
            <a:chOff x="0" y="0"/>
            <a:chExt cx="1974687" cy="124766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74687" cy="1247665"/>
            </a:xfrm>
            <a:custGeom>
              <a:avLst/>
              <a:gdLst/>
              <a:ahLst/>
              <a:cxnLst/>
              <a:rect r="r" b="b" t="t" l="l"/>
              <a:pathLst>
                <a:path h="1247665" w="1974687">
                  <a:moveTo>
                    <a:pt x="27539" y="0"/>
                  </a:moveTo>
                  <a:lnTo>
                    <a:pt x="1947148" y="0"/>
                  </a:lnTo>
                  <a:cubicBezTo>
                    <a:pt x="1962358" y="0"/>
                    <a:pt x="1974687" y="12330"/>
                    <a:pt x="1974687" y="27539"/>
                  </a:cubicBezTo>
                  <a:lnTo>
                    <a:pt x="1974687" y="1220126"/>
                  </a:lnTo>
                  <a:cubicBezTo>
                    <a:pt x="1974687" y="1235336"/>
                    <a:pt x="1962358" y="1247665"/>
                    <a:pt x="1947148" y="1247665"/>
                  </a:cubicBezTo>
                  <a:lnTo>
                    <a:pt x="27539" y="1247665"/>
                  </a:lnTo>
                  <a:cubicBezTo>
                    <a:pt x="12330" y="1247665"/>
                    <a:pt x="0" y="1235336"/>
                    <a:pt x="0" y="1220126"/>
                  </a:cubicBezTo>
                  <a:lnTo>
                    <a:pt x="0" y="27539"/>
                  </a:lnTo>
                  <a:cubicBezTo>
                    <a:pt x="0" y="12330"/>
                    <a:pt x="12330" y="0"/>
                    <a:pt x="27539" y="0"/>
                  </a:cubicBezTo>
                  <a:close/>
                </a:path>
              </a:pathLst>
            </a:custGeom>
            <a:solidFill>
              <a:srgbClr val="AADBC0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1974687" cy="1238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144984" y="5748232"/>
            <a:ext cx="4799161" cy="3576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3"/>
              </a:lnSpc>
            </a:pPr>
            <a:r>
              <a:rPr lang="en-US" sz="2699" spc="-8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UploadFile.js: Handles file uploads, summarization, and visualization.</a:t>
            </a:r>
          </a:p>
          <a:p>
            <a:pPr algn="ctr">
              <a:lnSpc>
                <a:spcPts val="4103"/>
              </a:lnSpc>
            </a:pPr>
            <a:r>
              <a:rPr lang="en-US" sz="2699" spc="-8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ChartComponent.js: Renders interactive charts with Plotly.js.</a:t>
            </a:r>
          </a:p>
          <a:p>
            <a:pPr algn="ctr" marL="0" indent="0" lvl="0">
              <a:lnSpc>
                <a:spcPts val="4103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2225136" y="3540616"/>
            <a:ext cx="6747024" cy="1323119"/>
            <a:chOff x="0" y="0"/>
            <a:chExt cx="1974687" cy="38724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74687" cy="387244"/>
            </a:xfrm>
            <a:custGeom>
              <a:avLst/>
              <a:gdLst/>
              <a:ahLst/>
              <a:cxnLst/>
              <a:rect r="r" b="b" t="t" l="l"/>
              <a:pathLst>
                <a:path h="387244" w="1974687">
                  <a:moveTo>
                    <a:pt x="27539" y="0"/>
                  </a:moveTo>
                  <a:lnTo>
                    <a:pt x="1947148" y="0"/>
                  </a:lnTo>
                  <a:cubicBezTo>
                    <a:pt x="1962358" y="0"/>
                    <a:pt x="1974687" y="12330"/>
                    <a:pt x="1974687" y="27539"/>
                  </a:cubicBezTo>
                  <a:lnTo>
                    <a:pt x="1974687" y="359705"/>
                  </a:lnTo>
                  <a:cubicBezTo>
                    <a:pt x="1974687" y="374915"/>
                    <a:pt x="1962358" y="387244"/>
                    <a:pt x="1947148" y="387244"/>
                  </a:cubicBezTo>
                  <a:lnTo>
                    <a:pt x="27539" y="387244"/>
                  </a:lnTo>
                  <a:cubicBezTo>
                    <a:pt x="12330" y="387244"/>
                    <a:pt x="0" y="374915"/>
                    <a:pt x="0" y="359705"/>
                  </a:cubicBezTo>
                  <a:lnTo>
                    <a:pt x="0" y="27539"/>
                  </a:lnTo>
                  <a:cubicBezTo>
                    <a:pt x="0" y="12330"/>
                    <a:pt x="12330" y="0"/>
                    <a:pt x="27539" y="0"/>
                  </a:cubicBezTo>
                  <a:close/>
                </a:path>
              </a:pathLst>
            </a:custGeom>
            <a:solidFill>
              <a:srgbClr val="AADBC0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1974687" cy="377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776163" y="3826064"/>
            <a:ext cx="5644970" cy="771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22"/>
              </a:lnSpc>
              <a:spcBef>
                <a:spcPct val="0"/>
              </a:spcBef>
            </a:pPr>
            <a:r>
              <a:rPr lang="en-US" b="true" sz="46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React Components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125340" y="4995333"/>
            <a:ext cx="6747024" cy="4262967"/>
            <a:chOff x="0" y="0"/>
            <a:chExt cx="1974687" cy="12476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974687" cy="1247665"/>
            </a:xfrm>
            <a:custGeom>
              <a:avLst/>
              <a:gdLst/>
              <a:ahLst/>
              <a:cxnLst/>
              <a:rect r="r" b="b" t="t" l="l"/>
              <a:pathLst>
                <a:path h="1247665" w="1974687">
                  <a:moveTo>
                    <a:pt x="27539" y="0"/>
                  </a:moveTo>
                  <a:lnTo>
                    <a:pt x="1947148" y="0"/>
                  </a:lnTo>
                  <a:cubicBezTo>
                    <a:pt x="1962358" y="0"/>
                    <a:pt x="1974687" y="12330"/>
                    <a:pt x="1974687" y="27539"/>
                  </a:cubicBezTo>
                  <a:lnTo>
                    <a:pt x="1974687" y="1220126"/>
                  </a:lnTo>
                  <a:cubicBezTo>
                    <a:pt x="1974687" y="1235336"/>
                    <a:pt x="1962358" y="1247665"/>
                    <a:pt x="1947148" y="1247665"/>
                  </a:cubicBezTo>
                  <a:lnTo>
                    <a:pt x="27539" y="1247665"/>
                  </a:lnTo>
                  <a:cubicBezTo>
                    <a:pt x="12330" y="1247665"/>
                    <a:pt x="0" y="1235336"/>
                    <a:pt x="0" y="1220126"/>
                  </a:cubicBezTo>
                  <a:lnTo>
                    <a:pt x="0" y="27539"/>
                  </a:lnTo>
                  <a:cubicBezTo>
                    <a:pt x="0" y="12330"/>
                    <a:pt x="12330" y="0"/>
                    <a:pt x="27539" y="0"/>
                  </a:cubicBezTo>
                  <a:close/>
                </a:path>
              </a:pathLst>
            </a:custGeom>
            <a:solidFill>
              <a:srgbClr val="8BBD94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9525"/>
              <a:ext cx="1974687" cy="1238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25340" y="3540616"/>
            <a:ext cx="6747024" cy="1323119"/>
            <a:chOff x="0" y="0"/>
            <a:chExt cx="1974687" cy="38724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74687" cy="387244"/>
            </a:xfrm>
            <a:custGeom>
              <a:avLst/>
              <a:gdLst/>
              <a:ahLst/>
              <a:cxnLst/>
              <a:rect r="r" b="b" t="t" l="l"/>
              <a:pathLst>
                <a:path h="387244" w="1974687">
                  <a:moveTo>
                    <a:pt x="27539" y="0"/>
                  </a:moveTo>
                  <a:lnTo>
                    <a:pt x="1947148" y="0"/>
                  </a:lnTo>
                  <a:cubicBezTo>
                    <a:pt x="1962358" y="0"/>
                    <a:pt x="1974687" y="12330"/>
                    <a:pt x="1974687" y="27539"/>
                  </a:cubicBezTo>
                  <a:lnTo>
                    <a:pt x="1974687" y="359705"/>
                  </a:lnTo>
                  <a:cubicBezTo>
                    <a:pt x="1974687" y="374915"/>
                    <a:pt x="1962358" y="387244"/>
                    <a:pt x="1947148" y="387244"/>
                  </a:cubicBezTo>
                  <a:lnTo>
                    <a:pt x="27539" y="387244"/>
                  </a:lnTo>
                  <a:cubicBezTo>
                    <a:pt x="12330" y="387244"/>
                    <a:pt x="0" y="374915"/>
                    <a:pt x="0" y="359705"/>
                  </a:cubicBezTo>
                  <a:lnTo>
                    <a:pt x="0" y="27539"/>
                  </a:lnTo>
                  <a:cubicBezTo>
                    <a:pt x="0" y="12330"/>
                    <a:pt x="12330" y="0"/>
                    <a:pt x="27539" y="0"/>
                  </a:cubicBezTo>
                  <a:close/>
                </a:path>
              </a:pathLst>
            </a:custGeom>
            <a:solidFill>
              <a:srgbClr val="8BBD94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9525"/>
              <a:ext cx="1974687" cy="377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751318" y="3826064"/>
            <a:ext cx="5495069" cy="771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22"/>
              </a:lnSpc>
              <a:spcBef>
                <a:spcPct val="0"/>
              </a:spcBef>
            </a:pPr>
            <a:r>
              <a:rPr lang="en-US" b="true" sz="46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UI Enhancements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293089" y="-123825"/>
            <a:ext cx="9701823" cy="2305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b="true" sz="7500" spc="-397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Frontend Implementation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035011" y="5748232"/>
            <a:ext cx="4927683" cy="3576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3"/>
              </a:lnSpc>
            </a:pPr>
            <a:r>
              <a:rPr lang="en-US" sz="2699" spc="-8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Material-UI styling for a clean and responsive design.</a:t>
            </a:r>
          </a:p>
          <a:p>
            <a:pPr algn="ctr">
              <a:lnSpc>
                <a:spcPts val="4103"/>
              </a:lnSpc>
            </a:pPr>
            <a:r>
              <a:rPr lang="en-US" sz="2699" spc="-8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State management to clear previous summaries/visualizations on new uploads.</a:t>
            </a:r>
          </a:p>
          <a:p>
            <a:pPr algn="ctr" marL="0" indent="0" lvl="0">
              <a:lnSpc>
                <a:spcPts val="410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4419" y="1340665"/>
            <a:ext cx="16159162" cy="985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2"/>
              </a:lnSpc>
            </a:pPr>
            <a:r>
              <a:rPr lang="en-US" b="true" sz="5900" spc="-312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Backend Implementation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00138" y="2716984"/>
            <a:ext cx="7847135" cy="5892761"/>
            <a:chOff x="0" y="0"/>
            <a:chExt cx="2242763" cy="16841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42763" cy="1684190"/>
            </a:xfrm>
            <a:custGeom>
              <a:avLst/>
              <a:gdLst/>
              <a:ahLst/>
              <a:cxnLst/>
              <a:rect r="r" b="b" t="t" l="l"/>
              <a:pathLst>
                <a:path h="1684190" w="2242763">
                  <a:moveTo>
                    <a:pt x="23678" y="0"/>
                  </a:moveTo>
                  <a:lnTo>
                    <a:pt x="2219085" y="0"/>
                  </a:lnTo>
                  <a:cubicBezTo>
                    <a:pt x="2232162" y="0"/>
                    <a:pt x="2242763" y="10601"/>
                    <a:pt x="2242763" y="23678"/>
                  </a:cubicBezTo>
                  <a:lnTo>
                    <a:pt x="2242763" y="1660512"/>
                  </a:lnTo>
                  <a:cubicBezTo>
                    <a:pt x="2242763" y="1673589"/>
                    <a:pt x="2232162" y="1684190"/>
                    <a:pt x="2219085" y="1684190"/>
                  </a:cubicBezTo>
                  <a:lnTo>
                    <a:pt x="23678" y="1684190"/>
                  </a:lnTo>
                  <a:cubicBezTo>
                    <a:pt x="17398" y="1684190"/>
                    <a:pt x="11376" y="1681695"/>
                    <a:pt x="6935" y="1677255"/>
                  </a:cubicBezTo>
                  <a:cubicBezTo>
                    <a:pt x="2495" y="1672814"/>
                    <a:pt x="0" y="1666791"/>
                    <a:pt x="0" y="1660512"/>
                  </a:cubicBezTo>
                  <a:lnTo>
                    <a:pt x="0" y="23678"/>
                  </a:lnTo>
                  <a:cubicBezTo>
                    <a:pt x="0" y="17398"/>
                    <a:pt x="2495" y="11376"/>
                    <a:pt x="6935" y="6935"/>
                  </a:cubicBezTo>
                  <a:cubicBezTo>
                    <a:pt x="11376" y="2495"/>
                    <a:pt x="17398" y="0"/>
                    <a:pt x="23678" y="0"/>
                  </a:cubicBezTo>
                  <a:close/>
                </a:path>
              </a:pathLst>
            </a:custGeom>
            <a:solidFill>
              <a:srgbClr val="AADBC0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9525"/>
              <a:ext cx="2242763" cy="16746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267596" y="2716984"/>
            <a:ext cx="8178957" cy="5892761"/>
            <a:chOff x="0" y="0"/>
            <a:chExt cx="2337600" cy="16841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37600" cy="1684190"/>
            </a:xfrm>
            <a:custGeom>
              <a:avLst/>
              <a:gdLst/>
              <a:ahLst/>
              <a:cxnLst/>
              <a:rect r="r" b="b" t="t" l="l"/>
              <a:pathLst>
                <a:path h="1684190" w="2337600">
                  <a:moveTo>
                    <a:pt x="22718" y="0"/>
                  </a:moveTo>
                  <a:lnTo>
                    <a:pt x="2314882" y="0"/>
                  </a:lnTo>
                  <a:cubicBezTo>
                    <a:pt x="2327429" y="0"/>
                    <a:pt x="2337600" y="10171"/>
                    <a:pt x="2337600" y="22718"/>
                  </a:cubicBezTo>
                  <a:lnTo>
                    <a:pt x="2337600" y="1661472"/>
                  </a:lnTo>
                  <a:cubicBezTo>
                    <a:pt x="2337600" y="1674019"/>
                    <a:pt x="2327429" y="1684190"/>
                    <a:pt x="2314882" y="1684190"/>
                  </a:cubicBezTo>
                  <a:lnTo>
                    <a:pt x="22718" y="1684190"/>
                  </a:lnTo>
                  <a:cubicBezTo>
                    <a:pt x="10171" y="1684190"/>
                    <a:pt x="0" y="1674019"/>
                    <a:pt x="0" y="1661472"/>
                  </a:cubicBezTo>
                  <a:lnTo>
                    <a:pt x="0" y="22718"/>
                  </a:lnTo>
                  <a:cubicBezTo>
                    <a:pt x="0" y="10171"/>
                    <a:pt x="10171" y="0"/>
                    <a:pt x="22718" y="0"/>
                  </a:cubicBezTo>
                  <a:close/>
                </a:path>
              </a:pathLst>
            </a:custGeom>
            <a:solidFill>
              <a:srgbClr val="83C6A2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2337600" cy="16746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724130" y="4956149"/>
            <a:ext cx="6672281" cy="2372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/upload/ endpoint saves files and extracts data.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/summarize/ endpoint generates summaries using AI.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/visualize/ endpoint processes data and creates interactive charts.</a:t>
            </a:r>
          </a:p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511783" y="3223012"/>
            <a:ext cx="7096975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API Endpoints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020934" y="4956149"/>
            <a:ext cx="6672281" cy="1972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pdfplumber extracts tables and text from PDF files.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Pandas reads data from CSV and Excel formats.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OCR techniques are used to extract information from images.</a:t>
            </a:r>
          </a:p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679242" y="3223012"/>
            <a:ext cx="7096975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File Processing Techniques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4419" y="1340665"/>
            <a:ext cx="16159162" cy="985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2"/>
              </a:lnSpc>
            </a:pPr>
            <a:r>
              <a:rPr lang="en-US" b="true" sz="5900" spc="-312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Challenges &amp; Future Enhancements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00138" y="2716984"/>
            <a:ext cx="7920266" cy="2991887"/>
            <a:chOff x="0" y="0"/>
            <a:chExt cx="2263664" cy="8551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AADBC0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267596" y="2716984"/>
            <a:ext cx="7920266" cy="2991887"/>
            <a:chOff x="0" y="0"/>
            <a:chExt cx="2263664" cy="8551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83C6A2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00138" y="5911395"/>
            <a:ext cx="7920266" cy="2991887"/>
            <a:chOff x="0" y="0"/>
            <a:chExt cx="2263664" cy="8551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83C6A2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267596" y="5911395"/>
            <a:ext cx="7920266" cy="2991887"/>
            <a:chOff x="0" y="0"/>
            <a:chExt cx="2263664" cy="85510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AADBC0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724130" y="3998696"/>
            <a:ext cx="6672281" cy="1171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Handling diverse file formats was challenging.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Extracting data from PDFs and images was difficult.</a:t>
            </a:r>
          </a:p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511783" y="3223012"/>
            <a:ext cx="7096975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File Format Handling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891589" y="3998696"/>
            <a:ext cx="6672281" cy="1572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Integrating AI summarization was complex.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 needed to ensure accurate summaries from clean API responses.</a:t>
            </a:r>
          </a:p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9679242" y="3223012"/>
            <a:ext cx="7096975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AI Integration Issues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891589" y="7180628"/>
            <a:ext cx="6672281" cy="1572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 authentication will be implemented for secure access.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This will enable personalized report histories.</a:t>
            </a:r>
          </a:p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9437700" y="6404943"/>
            <a:ext cx="7580058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User Authentication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724130" y="7180628"/>
            <a:ext cx="6672281" cy="1572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feature to view recently uploaded files is planned.</a:t>
            </a:r>
          </a:p>
          <a:p>
            <a:pPr algn="ctr">
              <a:lnSpc>
                <a:spcPts val="3192"/>
              </a:lnSpc>
            </a:pPr>
            <a:r>
              <a:rPr lang="en-US" sz="2100" spc="-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This will improve user experience with quick access to past reports.</a:t>
            </a:r>
          </a:p>
          <a:p>
            <a:pPr algn="ctr" marL="0" indent="0" lvl="0">
              <a:lnSpc>
                <a:spcPts val="3192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511783" y="6404943"/>
            <a:ext cx="7096975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6"/>
              </a:lnSpc>
              <a:spcBef>
                <a:spcPct val="0"/>
              </a:spcBef>
            </a:pPr>
            <a:r>
              <a:rPr lang="en-US" b="true" sz="38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Recent Files Feature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DAGgdZVCWvc</dc:identifier>
  <dcterms:modified xsi:type="dcterms:W3CDTF">2011-08-01T06:04:30Z</dcterms:modified>
  <cp:revision>1</cp:revision>
  <dc:title>Gemini Pro Financial Decoder</dc:title>
</cp:coreProperties>
</file>

<file path=docProps/thumbnail.jpeg>
</file>